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80" r:id="rId9"/>
    <p:sldId id="276" r:id="rId10"/>
    <p:sldId id="265" r:id="rId11"/>
    <p:sldId id="262" r:id="rId12"/>
    <p:sldId id="263" r:id="rId13"/>
    <p:sldId id="277" r:id="rId14"/>
    <p:sldId id="264" r:id="rId15"/>
    <p:sldId id="266" r:id="rId16"/>
    <p:sldId id="267" r:id="rId17"/>
    <p:sldId id="281" r:id="rId18"/>
    <p:sldId id="269" r:id="rId19"/>
    <p:sldId id="282" r:id="rId20"/>
    <p:sldId id="283" r:id="rId2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F3FE"/>
    <a:srgbClr val="DBF2FD"/>
    <a:srgbClr val="D2F4FD"/>
    <a:srgbClr val="CDE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0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28600" y="1102320"/>
            <a:ext cx="8686440" cy="1646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108;p19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35400" y="3071520"/>
            <a:ext cx="3877920" cy="898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4630320" y="1858680"/>
            <a:ext cx="3877920" cy="898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114;p20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767840" y="1742400"/>
            <a:ext cx="3737520" cy="1104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2" name="Google Shape;117;p20"/>
          <p:cNvSpPr/>
          <p:nvPr/>
        </p:nvSpPr>
        <p:spPr>
          <a:xfrm>
            <a:off x="5591520" y="2936520"/>
            <a:ext cx="2913840" cy="73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CREDITS: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 This presentation template was created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  <a:hlinkClick r:id="rId3"/>
              </a:rPr>
              <a:t>Slidesgo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, and includes icons, infographics &amp; images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  <a:hlinkClick r:id="rId4"/>
              </a:rPr>
              <a:t>Freepik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 </a:t>
            </a:r>
            <a:endParaRPr lang="en-US" sz="10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13;p3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73720" y="3070440"/>
            <a:ext cx="3350520" cy="187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title"/>
          </p:nvPr>
        </p:nvSpPr>
        <p:spPr>
          <a:xfrm>
            <a:off x="7007040" y="1610280"/>
            <a:ext cx="1267920" cy="12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119;p21"/>
          <p:cNvPicPr/>
          <p:nvPr/>
        </p:nvPicPr>
        <p:blipFill>
          <a:blip r:embed="rId2"/>
          <a:srcRect l="1755" t="932" r="98" b="92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21;p22"/>
          <p:cNvPicPr/>
          <p:nvPr/>
        </p:nvPicPr>
        <p:blipFill>
          <a:blip r:embed="rId2"/>
          <a:srcRect l="827" t="827" r="827" b="827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123;p23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17;p4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1" name="PlaceHolder 1"/>
          <p:cNvSpPr>
            <a:spLocks noGrp="1"/>
          </p:cNvSpPr>
          <p:nvPr>
            <p:ph type="body"/>
          </p:nvPr>
        </p:nvSpPr>
        <p:spPr>
          <a:xfrm>
            <a:off x="5576400" y="3472920"/>
            <a:ext cx="2530080" cy="443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52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21;p5"/>
          <p:cNvPicPr/>
          <p:nvPr/>
        </p:nvPicPr>
        <p:blipFill>
          <a:blip r:embed="rId2"/>
          <a:srcRect l="1755" t="932" r="98" b="932"/>
          <a:stretch/>
        </p:blipFill>
        <p:spPr>
          <a:xfrm flipH="1">
            <a:off x="36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23112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28;p6"/>
          <p:cNvPicPr/>
          <p:nvPr/>
        </p:nvPicPr>
        <p:blipFill>
          <a:blip r:embed="rId2"/>
          <a:srcRect t="417" b="417"/>
          <a:stretch/>
        </p:blipFill>
        <p:spPr>
          <a:xfrm>
            <a:off x="0" y="0"/>
            <a:ext cx="922032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31;p7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998160" cy="144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609560" y="2066040"/>
            <a:ext cx="3823920" cy="253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715720" y="0"/>
            <a:ext cx="342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47;p11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6575760" cy="79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36;p8"/>
          <p:cNvPicPr/>
          <p:nvPr/>
        </p:nvPicPr>
        <p:blipFill>
          <a:blip r:embed="rId2"/>
          <a:srcRect l="827" t="827" r="827" b="827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39;p9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228600" y="462240"/>
            <a:ext cx="8686440" cy="58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66" name="PlaceHolder 2"/>
          <p:cNvSpPr>
            <a:spLocks noGrp="1"/>
          </p:cNvSpPr>
          <p:nvPr>
            <p:ph type="title"/>
          </p:nvPr>
        </p:nvSpPr>
        <p:spPr>
          <a:xfrm>
            <a:off x="228600" y="4549680"/>
            <a:ext cx="3658320" cy="365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1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129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132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71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2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52;p13"/>
          <p:cNvPicPr/>
          <p:nvPr/>
        </p:nvPicPr>
        <p:blipFill>
          <a:blip r:embed="rId2"/>
          <a:srcRect l="961" t="922" r="950" b="932"/>
          <a:stretch/>
        </p:blipFill>
        <p:spPr>
          <a:xfrm flipH="1">
            <a:off x="5400" y="0"/>
            <a:ext cx="913860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title"/>
          </p:nvPr>
        </p:nvSpPr>
        <p:spPr>
          <a:xfrm>
            <a:off x="7034760" y="2030040"/>
            <a:ext cx="62532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title"/>
          </p:nvPr>
        </p:nvSpPr>
        <p:spPr>
          <a:xfrm>
            <a:off x="2498400" y="2030040"/>
            <a:ext cx="62532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231120" y="203004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title"/>
          </p:nvPr>
        </p:nvSpPr>
        <p:spPr>
          <a:xfrm>
            <a:off x="4766400" y="2030040"/>
            <a:ext cx="62532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6"/>
          <p:cNvSpPr>
            <a:spLocks noGrp="1"/>
          </p:cNvSpPr>
          <p:nvPr>
            <p:ph type="title"/>
          </p:nvPr>
        </p:nvSpPr>
        <p:spPr>
          <a:xfrm>
            <a:off x="2499840" y="337716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7"/>
          <p:cNvSpPr>
            <a:spLocks noGrp="1"/>
          </p:cNvSpPr>
          <p:nvPr>
            <p:ph type="title"/>
          </p:nvPr>
        </p:nvSpPr>
        <p:spPr>
          <a:xfrm>
            <a:off x="4767480" y="337716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8"/>
          <p:cNvSpPr>
            <a:spLocks noGrp="1"/>
          </p:cNvSpPr>
          <p:nvPr>
            <p:ph type="title"/>
          </p:nvPr>
        </p:nvSpPr>
        <p:spPr>
          <a:xfrm>
            <a:off x="7034760" y="337716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9"/>
          <p:cNvSpPr>
            <a:spLocks noGrp="1"/>
          </p:cNvSpPr>
          <p:nvPr>
            <p:ph type="title"/>
          </p:nvPr>
        </p:nvSpPr>
        <p:spPr>
          <a:xfrm>
            <a:off x="232200" y="3377160"/>
            <a:ext cx="624240" cy="488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71;p14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51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75;p15"/>
          <p:cNvPicPr/>
          <p:nvPr/>
        </p:nvPicPr>
        <p:blipFill>
          <a:blip r:embed="rId2"/>
          <a:srcRect l="513" r="513" b="185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3364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28600" y="1370160"/>
            <a:ext cx="3697560" cy="354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572360" y="1524960"/>
            <a:ext cx="4236840" cy="3125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80;p16"/>
          <p:cNvPicPr/>
          <p:nvPr/>
        </p:nvPicPr>
        <p:blipFill>
          <a:blip r:embed="rId2"/>
          <a:srcRect l="1755" t="932" r="98" b="92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82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83;p17"/>
          <p:cNvPicPr/>
          <p:nvPr/>
        </p:nvPicPr>
        <p:blipFill>
          <a:blip r:embed="rId2"/>
          <a:srcRect t="417" r="832" b="41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28600" y="3336480"/>
            <a:ext cx="1634760" cy="119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6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1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title"/>
          </p:nvPr>
        </p:nvSpPr>
        <p:spPr>
          <a:xfrm>
            <a:off x="4882680" y="2006280"/>
            <a:ext cx="1634760" cy="119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6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1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title"/>
          </p:nvPr>
        </p:nvSpPr>
        <p:spPr>
          <a:xfrm>
            <a:off x="4882680" y="3336480"/>
            <a:ext cx="1634760" cy="119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6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1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title"/>
          </p:nvPr>
        </p:nvSpPr>
        <p:spPr>
          <a:xfrm>
            <a:off x="228600" y="462240"/>
            <a:ext cx="8686440" cy="58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93;p18"/>
          <p:cNvPicPr/>
          <p:nvPr/>
        </p:nvPicPr>
        <p:blipFill>
          <a:blip r:embed="rId2"/>
          <a:srcRect l="1755" t="942" r="98" b="92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0" y="339876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title"/>
          </p:nvPr>
        </p:nvSpPr>
        <p:spPr>
          <a:xfrm>
            <a:off x="228600" y="339876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title"/>
          </p:nvPr>
        </p:nvSpPr>
        <p:spPr>
          <a:xfrm>
            <a:off x="228600" y="2512800"/>
            <a:ext cx="58968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title"/>
          </p:nvPr>
        </p:nvSpPr>
        <p:spPr>
          <a:xfrm>
            <a:off x="4572000" y="251280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title"/>
          </p:nvPr>
        </p:nvSpPr>
        <p:spPr>
          <a:xfrm>
            <a:off x="228600" y="162684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title"/>
          </p:nvPr>
        </p:nvSpPr>
        <p:spPr>
          <a:xfrm>
            <a:off x="4572000" y="1626840"/>
            <a:ext cx="590760" cy="73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2"/>
                </a:solidFill>
                <a:effectLst/>
                <a:uFillTx/>
                <a:latin typeface="Figtree"/>
                <a:ea typeface="Figtree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7"/>
          <p:cNvSpPr>
            <a:spLocks noGrp="1"/>
          </p:cNvSpPr>
          <p:nvPr>
            <p:ph type="title"/>
          </p:nvPr>
        </p:nvSpPr>
        <p:spPr>
          <a:xfrm>
            <a:off x="228600" y="462240"/>
            <a:ext cx="8686440" cy="58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228600" y="1104840"/>
            <a:ext cx="8686440" cy="1647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800" dirty="0"/>
              <a:t>P2P Chat Application</a:t>
            </a:r>
            <a:endParaRPr lang="tr-TR" sz="2800" dirty="0"/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228599" y="3171960"/>
            <a:ext cx="7543801" cy="1742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tr-TR" sz="1400" i="1" dirty="0"/>
              <a:t>D</a:t>
            </a:r>
            <a:r>
              <a:rPr lang="en-US" sz="1400" i="1" dirty="0" err="1"/>
              <a:t>ecentralized</a:t>
            </a:r>
            <a:r>
              <a:rPr lang="en-US" sz="1400" i="1" dirty="0"/>
              <a:t> Network Communication and Custom Protocol Design</a:t>
            </a:r>
            <a:endParaRPr lang="tr-TR" sz="1400" i="1" dirty="0"/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tr-TR" sz="1400" i="1" dirty="0">
              <a:solidFill>
                <a:srgbClr val="000000"/>
              </a:solidFill>
              <a:latin typeface="OpenSymbo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400" b="1" dirty="0"/>
              <a:t>Prepared </a:t>
            </a:r>
            <a:r>
              <a:rPr lang="tr-TR" sz="1400" b="1" dirty="0" err="1"/>
              <a:t>by</a:t>
            </a:r>
            <a:r>
              <a:rPr lang="tr-TR" sz="1400" dirty="0"/>
              <a:t>: Soner Güneş, Ömer Faruk </a:t>
            </a:r>
            <a:r>
              <a:rPr lang="tr-TR" sz="1400" dirty="0" err="1"/>
              <a:t>Olkay</a:t>
            </a:r>
            <a:r>
              <a:rPr lang="tr-TR" sz="1400" dirty="0"/>
              <a:t>, Ahmet Baha Çepni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tr-TR" sz="1400" b="1" dirty="0"/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400" b="1" dirty="0"/>
              <a:t>Course:</a:t>
            </a:r>
            <a:r>
              <a:rPr lang="en-US" sz="1400" dirty="0"/>
              <a:t> Mobile </a:t>
            </a:r>
            <a:r>
              <a:rPr lang="tr-TR" sz="1400" dirty="0" err="1"/>
              <a:t>Communication</a:t>
            </a:r>
            <a:r>
              <a:rPr lang="tr-TR" sz="1400" dirty="0"/>
              <a:t> </a:t>
            </a:r>
            <a:r>
              <a:rPr lang="en-US" sz="1400" dirty="0"/>
              <a:t>Networks</a:t>
            </a:r>
            <a:endParaRPr lang="tr-TR" sz="1400" dirty="0"/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tr-TR" sz="1400" b="0" i="1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cxnSp>
        <p:nvCxnSpPr>
          <p:cNvPr id="74" name="Google Shape;141;p28"/>
          <p:cNvCxnSpPr/>
          <p:nvPr/>
        </p:nvCxnSpPr>
        <p:spPr>
          <a:xfrm>
            <a:off x="-76320" y="294300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76240" y="3067200"/>
            <a:ext cx="3352320" cy="1875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Figtree"/>
              </a:rPr>
              <a:t>Core Features</a:t>
            </a:r>
            <a:endParaRPr lang="fr-FR" sz="3500" b="0" u="none" strike="noStrike" dirty="0">
              <a:solidFill>
                <a:schemeClr val="dk1"/>
              </a:solidFill>
              <a:effectLst/>
              <a:uFillTx/>
              <a:latin typeface="Arial (Body)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title"/>
          </p:nvPr>
        </p:nvSpPr>
        <p:spPr>
          <a:xfrm>
            <a:off x="7010280" y="1609560"/>
            <a:ext cx="1266480" cy="1266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60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Figtree"/>
              </a:rPr>
              <a:t>0</a:t>
            </a:r>
            <a:r>
              <a:rPr lang="tr-TR" sz="60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Figtree"/>
              </a:rPr>
              <a:t>3</a:t>
            </a:r>
            <a:endParaRPr lang="fr-FR" sz="6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93" name="Google Shape;220;p32"/>
          <p:cNvCxnSpPr/>
          <p:nvPr/>
        </p:nvCxnSpPr>
        <p:spPr>
          <a:xfrm>
            <a:off x="-76320" y="294300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47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Figtree"/>
              </a:rPr>
              <a:t>Peer Discovery via UDP Broadcast</a:t>
            </a:r>
            <a:endParaRPr lang="fr-FR" sz="3500" b="0" u="none" strike="noStrike" dirty="0">
              <a:solidFill>
                <a:schemeClr val="dk1"/>
              </a:solidFill>
              <a:effectLst/>
              <a:uFillTx/>
              <a:latin typeface="Arial (Body)"/>
            </a:endParaRPr>
          </a:p>
        </p:txBody>
      </p:sp>
      <p:cxnSp>
        <p:nvCxnSpPr>
          <p:cNvPr id="96" name="Google Shape;227;p33"/>
          <p:cNvCxnSpPr/>
          <p:nvPr/>
        </p:nvCxnSpPr>
        <p:spPr>
          <a:xfrm>
            <a:off x="-76320" y="149472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C6173E02-B294-9110-C29A-73FB469DAE68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228600" y="1682180"/>
            <a:ext cx="8350363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Protocol Used: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 UDP (User Datagram Protocol)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Why UDP?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Because of its speed and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broadcast capability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. No connection establishment is required.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Method: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(Bod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When a device joins the network, it sends a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DISCOVERY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 packet to: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255.255.255.255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Subnet Broadcast Address (e.g. 192.168.1.255)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Message meaning: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“I am here, is anyone else available?”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(Body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Other peers receive this message and respond with their identity information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Body)"/>
              </a:rPr>
              <a:t>(TCP Port, Username)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(Body)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FC905-82E7-349B-FFAB-2D400BA10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>
            <a:extLst>
              <a:ext uri="{FF2B5EF4-FFF2-40B4-BE49-F238E27FC236}">
                <a16:creationId xmlns:a16="http://schemas.microsoft.com/office/drawing/2014/main" id="{740825D8-67AA-B74A-B8AB-7A04C3FFE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47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3600" dirty="0"/>
              <a:t>Communication</a:t>
            </a:r>
            <a:r>
              <a:rPr lang="tr-TR" sz="3600" dirty="0"/>
              <a:t> </a:t>
            </a: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via </a:t>
            </a:r>
            <a:r>
              <a:rPr lang="tr-TR" sz="3500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TCP</a:t>
            </a: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 Broadcast</a:t>
            </a:r>
            <a:endParaRPr lang="fr-FR" sz="35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96" name="Google Shape;227;p33">
            <a:extLst>
              <a:ext uri="{FF2B5EF4-FFF2-40B4-BE49-F238E27FC236}">
                <a16:creationId xmlns:a16="http://schemas.microsoft.com/office/drawing/2014/main" id="{819EE61D-9294-540D-93FE-1B0602FA542F}"/>
              </a:ext>
            </a:extLst>
          </p:cNvPr>
          <p:cNvCxnSpPr/>
          <p:nvPr/>
        </p:nvCxnSpPr>
        <p:spPr>
          <a:xfrm>
            <a:off x="-76320" y="149472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3" name="Rectangle 1">
            <a:extLst>
              <a:ext uri="{FF2B5EF4-FFF2-40B4-BE49-F238E27FC236}">
                <a16:creationId xmlns:a16="http://schemas.microsoft.com/office/drawing/2014/main" id="{CC368E22-A1E8-3230-990C-BA87C6A521E2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228600" y="1713960"/>
            <a:ext cx="904602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Protocol Used: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TCP (Transmission Control Protocol)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Why TCP?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Because message reliability and correct ordering are required.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Process: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discovery, the user clicks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“Connect”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Peer A initiates a TCP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3-way handshake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Peer 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custom application-layer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Handshake Request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sent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accepted, a persistent socket connection is established for communication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88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47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TCP Connection and JSON Protocol</a:t>
            </a:r>
            <a:endParaRPr lang="fr-FR" sz="35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228599" y="1713960"/>
            <a:ext cx="6498771" cy="1878326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Messages are formatted using </a:t>
            </a:r>
            <a:r>
              <a:rPr lang="en-US" sz="1400" b="1" u="none" strike="noStrike" dirty="0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JSON</a:t>
            </a: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Karla"/>
                <a:ea typeface="Karla"/>
              </a:rPr>
              <a:t>, a lightweight and widely supported data interchange format, ensuring structured, human-readable communication.</a:t>
            </a:r>
            <a:endParaRPr lang="en-US" sz="14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cxnSp>
        <p:nvCxnSpPr>
          <p:cNvPr id="99" name="Google Shape;227;p33"/>
          <p:cNvCxnSpPr/>
          <p:nvPr/>
        </p:nvCxnSpPr>
        <p:spPr>
          <a:xfrm>
            <a:off x="-76320" y="149472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3EE1E2D-8A73-6006-41DA-975B6D140990}"/>
              </a:ext>
            </a:extLst>
          </p:cNvPr>
          <p:cNvSpPr txBox="1"/>
          <p:nvPr/>
        </p:nvSpPr>
        <p:spPr>
          <a:xfrm>
            <a:off x="284117" y="2771258"/>
            <a:ext cx="870966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Each packet has the following structure:</a:t>
            </a:r>
            <a:endParaRPr lang="tr-TR" sz="1600" dirty="0"/>
          </a:p>
          <a:p>
            <a:r>
              <a:rPr lang="en-US" sz="1600" dirty="0"/>
              <a:t>{</a:t>
            </a:r>
          </a:p>
          <a:p>
            <a:r>
              <a:rPr lang="tr-TR" sz="1600" dirty="0"/>
              <a:t>	</a:t>
            </a:r>
            <a:r>
              <a:rPr lang="en-US" sz="1600" dirty="0"/>
              <a:t>"type": "MESSAGE",           // (DISCOVERY, CONNECT, MESSAGE, etc.)</a:t>
            </a:r>
          </a:p>
          <a:p>
            <a:r>
              <a:rPr lang="en-US" sz="1600" dirty="0"/>
              <a:t>  </a:t>
            </a:r>
            <a:r>
              <a:rPr lang="tr-TR" sz="1600" dirty="0"/>
              <a:t>	</a:t>
            </a:r>
            <a:r>
              <a:rPr lang="en-US" sz="1600" dirty="0"/>
              <a:t>"sender": "192.168.1.35",    // Source IP</a:t>
            </a:r>
          </a:p>
          <a:p>
            <a:r>
              <a:rPr lang="en-US" sz="1600" dirty="0"/>
              <a:t>  </a:t>
            </a:r>
            <a:r>
              <a:rPr lang="tr-TR" sz="1600" dirty="0"/>
              <a:t>	</a:t>
            </a:r>
            <a:r>
              <a:rPr lang="en-US" sz="1600" dirty="0"/>
              <a:t>"payload": "Hello!",         // Content</a:t>
            </a:r>
          </a:p>
          <a:p>
            <a:r>
              <a:rPr lang="en-US" sz="1600" dirty="0"/>
              <a:t>  </a:t>
            </a:r>
            <a:r>
              <a:rPr lang="tr-TR" sz="1600" dirty="0"/>
              <a:t>	</a:t>
            </a:r>
            <a:r>
              <a:rPr lang="en-US" sz="1600" dirty="0"/>
              <a:t>"timestamp": "2023-12-17..." // Timestamp</a:t>
            </a:r>
          </a:p>
          <a:p>
            <a:r>
              <a:rPr lang="en-US" sz="1600" dirty="0"/>
              <a:t>}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76240" y="3067200"/>
            <a:ext cx="7235596" cy="1875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U</a:t>
            </a:r>
            <a:r>
              <a:rPr lang="tr-TR" sz="3500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I </a:t>
            </a: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and Extensions</a:t>
            </a:r>
            <a:br>
              <a:rPr lang="tr-TR" sz="3500" b="0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</a:br>
            <a:br>
              <a:rPr lang="tr-TR" sz="1800" dirty="0">
                <a:solidFill>
                  <a:schemeClr val="dk1"/>
                </a:solidFill>
                <a:latin typeface="Figtree"/>
                <a:ea typeface="Figtree"/>
              </a:rPr>
            </a:br>
            <a:r>
              <a:rPr lang="tr-TR" sz="1800" i="1" dirty="0">
                <a:solidFill>
                  <a:schemeClr val="dk1"/>
                </a:solidFill>
                <a:latin typeface="Figtree"/>
                <a:ea typeface="Figtree"/>
              </a:rPr>
              <a:t>G</a:t>
            </a:r>
            <a:r>
              <a:rPr lang="tr-TR" sz="1800" i="1" u="none" strike="noStrike" dirty="0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UI </a:t>
            </a:r>
            <a:r>
              <a:rPr lang="tr-TR" sz="1800" i="1" dirty="0" err="1">
                <a:solidFill>
                  <a:schemeClr val="dk1"/>
                </a:solidFill>
                <a:latin typeface="Figtree"/>
                <a:ea typeface="Figtree"/>
              </a:rPr>
              <a:t>I</a:t>
            </a:r>
            <a:r>
              <a:rPr lang="tr-TR" sz="1800" i="1" u="none" strike="noStrike" dirty="0" err="1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nterface</a:t>
            </a:r>
            <a:endParaRPr lang="fr-FR" sz="1800" i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title"/>
          </p:nvPr>
        </p:nvSpPr>
        <p:spPr>
          <a:xfrm>
            <a:off x="7010280" y="1609560"/>
            <a:ext cx="1266480" cy="1266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60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Figtree"/>
              </a:rPr>
              <a:t>0</a:t>
            </a:r>
            <a:r>
              <a:rPr lang="tr-TR" sz="60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Figtree"/>
              </a:rPr>
              <a:t>4</a:t>
            </a:r>
            <a:endParaRPr lang="fr-FR" sz="6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06" name="Google Shape;220;p32"/>
          <p:cNvCxnSpPr/>
          <p:nvPr/>
        </p:nvCxnSpPr>
        <p:spPr>
          <a:xfrm>
            <a:off x="-76320" y="294300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237960" y="228600"/>
            <a:ext cx="8686440" cy="818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800" dirty="0"/>
              <a:t>GUI</a:t>
            </a:r>
            <a:r>
              <a:rPr lang="tr-TR" sz="2800" dirty="0"/>
              <a:t> - </a:t>
            </a:r>
            <a:r>
              <a:rPr lang="tr-TR" sz="2800" dirty="0" err="1"/>
              <a:t>Graphical</a:t>
            </a:r>
            <a:r>
              <a:rPr lang="tr-TR" sz="2800" dirty="0"/>
              <a:t> User</a:t>
            </a:r>
            <a:r>
              <a:rPr lang="en-US" sz="2800" dirty="0"/>
              <a:t> Interface</a:t>
            </a:r>
            <a:endParaRPr lang="fr-FR" sz="25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10" name="Google Shape;213;p31"/>
          <p:cNvCxnSpPr/>
          <p:nvPr/>
        </p:nvCxnSpPr>
        <p:spPr>
          <a:xfrm>
            <a:off x="-76320" y="112644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D49EE2E-CF0E-97D0-E947-CB8E180B6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833" y="1426399"/>
            <a:ext cx="4721968" cy="289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b="1" dirty="0"/>
              <a:t>GUI Interface:</a:t>
            </a:r>
            <a:endParaRPr lang="tr-T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 GUI mode, JSON fields are mapped directly to interface elements</a:t>
            </a:r>
            <a:r>
              <a:rPr lang="tr-TR" sz="1600" dirty="0"/>
              <a:t> </a:t>
            </a:r>
            <a:r>
              <a:rPr lang="en-US" sz="1600" dirty="0"/>
              <a:t>(sender name, message content, time).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Implemented using </a:t>
            </a:r>
            <a:r>
              <a:rPr lang="en-US" sz="1600" b="1" dirty="0" err="1"/>
              <a:t>tkinter</a:t>
            </a:r>
            <a:r>
              <a:rPr lang="tr-TR" sz="1600" b="1" dirty="0"/>
              <a:t> </a:t>
            </a:r>
            <a:r>
              <a:rPr lang="tr-TR" sz="1600" dirty="0" err="1"/>
              <a:t>library</a:t>
            </a:r>
            <a:r>
              <a:rPr lang="en-US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Provides a user-friendly chat window, user list, and action buttons (Scan Network, Connect, Send).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Runs on the main thread while network operations execute in background worker threads.</a:t>
            </a:r>
          </a:p>
        </p:txBody>
      </p:sp>
      <p:pic>
        <p:nvPicPr>
          <p:cNvPr id="4099" name="Picture 3" descr="Create Graphical User Interfaces (GUI) (Learning Path) – Real Python">
            <a:extLst>
              <a:ext uri="{FF2B5EF4-FFF2-40B4-BE49-F238E27FC236}">
                <a16:creationId xmlns:a16="http://schemas.microsoft.com/office/drawing/2014/main" id="{AB5567D4-CF4B-DF36-6126-289CB3F91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852" y="1473596"/>
            <a:ext cx="3904548" cy="2196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A682B-4FFA-64A9-235D-44BA94832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>
            <a:extLst>
              <a:ext uri="{FF2B5EF4-FFF2-40B4-BE49-F238E27FC236}">
                <a16:creationId xmlns:a16="http://schemas.microsoft.com/office/drawing/2014/main" id="{F9749827-5A46-227E-7124-E56DE45F3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960" y="228600"/>
            <a:ext cx="8686440" cy="818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800" dirty="0"/>
              <a:t>GUI</a:t>
            </a:r>
            <a:r>
              <a:rPr lang="tr-TR" sz="2800" dirty="0"/>
              <a:t> EXAMPLE</a:t>
            </a:r>
            <a:endParaRPr lang="fr-FR" sz="25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10" name="Google Shape;213;p31">
            <a:extLst>
              <a:ext uri="{FF2B5EF4-FFF2-40B4-BE49-F238E27FC236}">
                <a16:creationId xmlns:a16="http://schemas.microsoft.com/office/drawing/2014/main" id="{CF72B468-D28F-A796-89EB-C138D1907AF8}"/>
              </a:ext>
            </a:extLst>
          </p:cNvPr>
          <p:cNvCxnSpPr/>
          <p:nvPr/>
        </p:nvCxnSpPr>
        <p:spPr>
          <a:xfrm>
            <a:off x="-76320" y="112644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70F1183B-227C-1DE8-C87E-D128990A9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835" y="1666542"/>
            <a:ext cx="4745538" cy="31513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313F2B-C563-88F5-209F-51DB898B273B}"/>
              </a:ext>
            </a:extLst>
          </p:cNvPr>
          <p:cNvSpPr/>
          <p:nvPr/>
        </p:nvSpPr>
        <p:spPr>
          <a:xfrm>
            <a:off x="6747163" y="1730540"/>
            <a:ext cx="2109355" cy="2767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C8BEE6-2EDF-556A-2B1D-DAF9C5B403EA}"/>
              </a:ext>
            </a:extLst>
          </p:cNvPr>
          <p:cNvSpPr/>
          <p:nvPr/>
        </p:nvSpPr>
        <p:spPr>
          <a:xfrm>
            <a:off x="3913909" y="2071255"/>
            <a:ext cx="1766456" cy="394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B818ED-280C-FDC5-1F47-FC1F1DA21CCB}"/>
              </a:ext>
            </a:extLst>
          </p:cNvPr>
          <p:cNvSpPr/>
          <p:nvPr/>
        </p:nvSpPr>
        <p:spPr>
          <a:xfrm>
            <a:off x="3913909" y="2480528"/>
            <a:ext cx="1766456" cy="14403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>
                <a:solidFill>
                  <a:srgbClr val="FF0000"/>
                </a:solidFill>
              </a:rPr>
              <a:t>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06F689-E8B5-F4C2-34B6-67F565832C85}"/>
              </a:ext>
            </a:extLst>
          </p:cNvPr>
          <p:cNvSpPr/>
          <p:nvPr/>
        </p:nvSpPr>
        <p:spPr>
          <a:xfrm>
            <a:off x="3913909" y="3920834"/>
            <a:ext cx="1766456" cy="8970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>
                <a:solidFill>
                  <a:srgbClr val="FF0000"/>
                </a:solidFill>
              </a:rPr>
              <a:t>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4CB3DA-ACFC-3F69-3E14-1A13410D8423}"/>
              </a:ext>
            </a:extLst>
          </p:cNvPr>
          <p:cNvSpPr/>
          <p:nvPr/>
        </p:nvSpPr>
        <p:spPr>
          <a:xfrm>
            <a:off x="5680365" y="2071254"/>
            <a:ext cx="3190008" cy="27466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>
                <a:solidFill>
                  <a:srgbClr val="FF0000"/>
                </a:solidFill>
              </a:rPr>
              <a:t>5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4AB064-5C4B-C24E-E1B6-28866E4BDB51}"/>
              </a:ext>
            </a:extLst>
          </p:cNvPr>
          <p:cNvSpPr txBox="1"/>
          <p:nvPr/>
        </p:nvSpPr>
        <p:spPr>
          <a:xfrm>
            <a:off x="342901" y="1529830"/>
            <a:ext cx="30237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tr-TR" sz="2000" dirty="0"/>
              <a:t>User Information</a:t>
            </a:r>
          </a:p>
          <a:p>
            <a:pPr marL="342900" indent="-342900">
              <a:buFont typeface="+mj-lt"/>
              <a:buAutoNum type="arabicPeriod"/>
            </a:pPr>
            <a:r>
              <a:rPr lang="tr-TR" sz="2000" dirty="0" err="1"/>
              <a:t>Discovery</a:t>
            </a:r>
            <a:r>
              <a:rPr lang="tr-TR" sz="2000" dirty="0"/>
              <a:t> </a:t>
            </a:r>
            <a:r>
              <a:rPr lang="tr-TR" sz="2000" dirty="0" err="1"/>
              <a:t>Search</a:t>
            </a:r>
            <a:endParaRPr lang="tr-TR" sz="2000" dirty="0"/>
          </a:p>
          <a:p>
            <a:pPr marL="342900" indent="-342900">
              <a:buFont typeface="+mj-lt"/>
              <a:buAutoNum type="arabicPeriod"/>
            </a:pPr>
            <a:r>
              <a:rPr lang="tr-TR" sz="2000" dirty="0" err="1"/>
              <a:t>Discovery</a:t>
            </a:r>
            <a:r>
              <a:rPr lang="tr-TR" sz="2000" dirty="0"/>
              <a:t> </a:t>
            </a:r>
            <a:r>
              <a:rPr lang="tr-TR" sz="2000" dirty="0" err="1"/>
              <a:t>Result</a:t>
            </a:r>
            <a:endParaRPr lang="tr-TR" sz="2000" dirty="0"/>
          </a:p>
          <a:p>
            <a:pPr marL="342900" indent="-342900">
              <a:buFont typeface="+mj-lt"/>
              <a:buAutoNum type="arabicPeriod"/>
            </a:pPr>
            <a:r>
              <a:rPr lang="tr-TR" sz="2000" dirty="0" err="1"/>
              <a:t>Connected</a:t>
            </a:r>
            <a:r>
              <a:rPr lang="tr-TR" sz="2000" dirty="0"/>
              <a:t> </a:t>
            </a:r>
            <a:r>
              <a:rPr lang="tr-TR" sz="2000" dirty="0" err="1"/>
              <a:t>Users</a:t>
            </a:r>
            <a:endParaRPr lang="tr-TR" sz="2000" dirty="0"/>
          </a:p>
          <a:p>
            <a:pPr marL="342900" indent="-342900">
              <a:buFont typeface="+mj-lt"/>
              <a:buAutoNum type="arabicPeriod"/>
            </a:pPr>
            <a:r>
              <a:rPr lang="tr-TR" sz="2000" dirty="0"/>
              <a:t>Message </a:t>
            </a:r>
            <a:r>
              <a:rPr lang="tr-TR" sz="2000" dirty="0" err="1"/>
              <a:t>Section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0152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47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5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Testing on LAN Environment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16" name="Google Shape;227;p33"/>
          <p:cNvCxnSpPr/>
          <p:nvPr/>
        </p:nvCxnSpPr>
        <p:spPr>
          <a:xfrm>
            <a:off x="-76320" y="149472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F70A0C8-D1CE-1DEF-11E1-51ECF80E3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87" y="2516629"/>
            <a:ext cx="2797972" cy="1738134"/>
          </a:xfrm>
          <a:prstGeom prst="rect">
            <a:avLst/>
          </a:prstGeom>
        </p:spPr>
      </p:pic>
      <p:pic>
        <p:nvPicPr>
          <p:cNvPr id="7" name="Picture 6" descr="A black and yellow rectangle with white text&#10;&#10;AI-generated content may be incorrect.">
            <a:extLst>
              <a:ext uri="{FF2B5EF4-FFF2-40B4-BE49-F238E27FC236}">
                <a16:creationId xmlns:a16="http://schemas.microsoft.com/office/drawing/2014/main" id="{8F1541CA-A6C9-D52B-9A04-0702E3D74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298" y="2516629"/>
            <a:ext cx="4902315" cy="7442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3A9DBB-49C9-76BD-1505-C8C3C09B68EC}"/>
              </a:ext>
            </a:extLst>
          </p:cNvPr>
          <p:cNvSpPr txBox="1"/>
          <p:nvPr/>
        </p:nvSpPr>
        <p:spPr>
          <a:xfrm>
            <a:off x="609601" y="1842655"/>
            <a:ext cx="2154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Connect </a:t>
            </a:r>
            <a:r>
              <a:rPr lang="tr-TR" dirty="0" err="1"/>
              <a:t>Request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6FA7C5-4E91-B018-E591-F86F9E753722}"/>
              </a:ext>
            </a:extLst>
          </p:cNvPr>
          <p:cNvSpPr txBox="1"/>
          <p:nvPr/>
        </p:nvSpPr>
        <p:spPr>
          <a:xfrm>
            <a:off x="5302828" y="1842655"/>
            <a:ext cx="2154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Connect </a:t>
            </a:r>
            <a:r>
              <a:rPr lang="tr-TR" dirty="0" err="1"/>
              <a:t>Response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4BC37B-5714-AA9B-CDB3-83F247E5D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>
            <a:extLst>
              <a:ext uri="{FF2B5EF4-FFF2-40B4-BE49-F238E27FC236}">
                <a16:creationId xmlns:a16="http://schemas.microsoft.com/office/drawing/2014/main" id="{5FE62F63-5052-AA37-9B5C-266645EE6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47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500" b="0" u="none" strike="noStrike">
                <a:solidFill>
                  <a:schemeClr val="dk1"/>
                </a:solidFill>
                <a:effectLst/>
                <a:uFillTx/>
                <a:latin typeface="Figtree"/>
                <a:ea typeface="Figtree"/>
              </a:rPr>
              <a:t>Testing on LAN Environment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16" name="Google Shape;227;p33">
            <a:extLst>
              <a:ext uri="{FF2B5EF4-FFF2-40B4-BE49-F238E27FC236}">
                <a16:creationId xmlns:a16="http://schemas.microsoft.com/office/drawing/2014/main" id="{DC21A3A9-8F12-BF67-6349-776CA708FA4E}"/>
              </a:ext>
            </a:extLst>
          </p:cNvPr>
          <p:cNvCxnSpPr/>
          <p:nvPr/>
        </p:nvCxnSpPr>
        <p:spPr>
          <a:xfrm>
            <a:off x="-76320" y="149472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13E4BDC-0088-51DB-0D09-D98F9BE01EDF}"/>
              </a:ext>
            </a:extLst>
          </p:cNvPr>
          <p:cNvSpPr txBox="1"/>
          <p:nvPr/>
        </p:nvSpPr>
        <p:spPr>
          <a:xfrm>
            <a:off x="1752601" y="1645904"/>
            <a:ext cx="5444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	       Messaging / </a:t>
            </a:r>
            <a:r>
              <a:rPr lang="tr-TR" dirty="0" err="1"/>
              <a:t>Disconnect</a:t>
            </a:r>
            <a:endParaRPr lang="en-US" dirty="0"/>
          </a:p>
        </p:txBody>
      </p:sp>
      <p:pic>
        <p:nvPicPr>
          <p:cNvPr id="10" name="Picture 9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BC97A12E-E77D-4FB5-559E-16D7B6D1D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1" y="2005035"/>
            <a:ext cx="5694217" cy="306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971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85AA3-42D7-EC33-26E9-6840DE11D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>
            <a:extLst>
              <a:ext uri="{FF2B5EF4-FFF2-40B4-BE49-F238E27FC236}">
                <a16:creationId xmlns:a16="http://schemas.microsoft.com/office/drawing/2014/main" id="{DF9B8D08-AC45-8A03-0DBD-1599F8C5E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961138"/>
            <a:ext cx="8686440" cy="79106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800" dirty="0"/>
              <a:t>P2P Chat Application</a:t>
            </a:r>
            <a:endParaRPr lang="tr-TR" sz="2800" dirty="0"/>
          </a:p>
        </p:txBody>
      </p:sp>
      <p:sp>
        <p:nvSpPr>
          <p:cNvPr id="73" name="PlaceHolder 2">
            <a:extLst>
              <a:ext uri="{FF2B5EF4-FFF2-40B4-BE49-F238E27FC236}">
                <a16:creationId xmlns:a16="http://schemas.microsoft.com/office/drawing/2014/main" id="{8D950D5C-085B-9465-4CDF-7AB6FDD7317E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228599" y="3171960"/>
            <a:ext cx="7543801" cy="1742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tr-TR" sz="1400" i="1" dirty="0"/>
              <a:t>D</a:t>
            </a:r>
            <a:r>
              <a:rPr lang="en-US" sz="1400" i="1" dirty="0" err="1"/>
              <a:t>ecentralized</a:t>
            </a:r>
            <a:r>
              <a:rPr lang="en-US" sz="1400" i="1" dirty="0"/>
              <a:t> Network Communication and Custom Protocol Design</a:t>
            </a:r>
            <a:endParaRPr lang="tr-TR" sz="1400" i="1" dirty="0"/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tr-TR" sz="1400" i="1" dirty="0">
              <a:solidFill>
                <a:srgbClr val="000000"/>
              </a:solidFill>
              <a:latin typeface="OpenSymbo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400" b="1" dirty="0"/>
              <a:t>Prepared </a:t>
            </a:r>
            <a:r>
              <a:rPr lang="tr-TR" sz="1400" b="1" dirty="0" err="1"/>
              <a:t>by</a:t>
            </a:r>
            <a:r>
              <a:rPr lang="tr-TR" sz="1400" dirty="0"/>
              <a:t>: Soner Güneş, Ömer Faruk </a:t>
            </a:r>
            <a:r>
              <a:rPr lang="tr-TR" sz="1400" dirty="0" err="1"/>
              <a:t>Olkay</a:t>
            </a:r>
            <a:r>
              <a:rPr lang="tr-TR" sz="1400" dirty="0"/>
              <a:t>, Ahmet Baha Çepni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tr-TR" sz="1400" b="1" dirty="0"/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400" b="1" dirty="0"/>
              <a:t>Course:</a:t>
            </a:r>
            <a:r>
              <a:rPr lang="en-US" sz="1400" dirty="0"/>
              <a:t> Mobile </a:t>
            </a:r>
            <a:r>
              <a:rPr lang="tr-TR" sz="1400" dirty="0" err="1"/>
              <a:t>Communication</a:t>
            </a:r>
            <a:r>
              <a:rPr lang="tr-TR" sz="1400" dirty="0"/>
              <a:t> </a:t>
            </a:r>
            <a:r>
              <a:rPr lang="en-US" sz="1400" dirty="0"/>
              <a:t>Networks</a:t>
            </a:r>
            <a:endParaRPr lang="tr-TR" sz="1400" dirty="0"/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tr-TR" sz="1400" b="0" i="1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cxnSp>
        <p:nvCxnSpPr>
          <p:cNvPr id="74" name="Google Shape;141;p28">
            <a:extLst>
              <a:ext uri="{FF2B5EF4-FFF2-40B4-BE49-F238E27FC236}">
                <a16:creationId xmlns:a16="http://schemas.microsoft.com/office/drawing/2014/main" id="{A28777F3-16F0-8971-D8EB-10F770FB9A9D}"/>
              </a:ext>
            </a:extLst>
          </p:cNvPr>
          <p:cNvCxnSpPr/>
          <p:nvPr/>
        </p:nvCxnSpPr>
        <p:spPr>
          <a:xfrm>
            <a:off x="-76320" y="294300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2" name="PlaceHolder 1">
            <a:extLst>
              <a:ext uri="{FF2B5EF4-FFF2-40B4-BE49-F238E27FC236}">
                <a16:creationId xmlns:a16="http://schemas.microsoft.com/office/drawing/2014/main" id="{8D829BBE-EB05-E24D-38C2-AF69FE41CB67}"/>
              </a:ext>
            </a:extLst>
          </p:cNvPr>
          <p:cNvSpPr txBox="1">
            <a:spLocks/>
          </p:cNvSpPr>
          <p:nvPr/>
        </p:nvSpPr>
        <p:spPr>
          <a:xfrm>
            <a:off x="76080" y="228780"/>
            <a:ext cx="8686440" cy="79106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tr-TR" sz="2800" b="1" dirty="0"/>
              <a:t>THANKS FOR LISTENING</a:t>
            </a:r>
          </a:p>
        </p:txBody>
      </p:sp>
    </p:spTree>
    <p:extLst>
      <p:ext uri="{BB962C8B-B14F-4D97-AF65-F5344CB8AC3E}">
        <p14:creationId xmlns:p14="http://schemas.microsoft.com/office/powerpoint/2010/main" val="2404953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47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Figtree"/>
              </a:rPr>
              <a:t>Introduction</a:t>
            </a:r>
            <a:endParaRPr lang="fr-FR" sz="3500" b="0" u="none" strike="noStrike" dirty="0">
              <a:solidFill>
                <a:schemeClr val="dk1"/>
              </a:solidFill>
              <a:effectLst/>
              <a:uFillTx/>
              <a:latin typeface="Arial (Body)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228599" y="1733400"/>
            <a:ext cx="7800109" cy="3180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This presentation outlines the development of a </a:t>
            </a:r>
            <a:r>
              <a:rPr lang="en-US" sz="1400" b="1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peer-to-peer (P2P) chat application</a:t>
            </a: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 designed to enable users to send messages directly without a central server. Built using Python, it aims to deepen understanding of network programming and distributed systems while facilitating seamless peer communication over a local network. Key features include peer discovery, connection management, concurrency, and optional enhancements.</a:t>
            </a:r>
            <a:endParaRPr lang="en-US" sz="14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</p:txBody>
      </p:sp>
      <p:cxnSp>
        <p:nvCxnSpPr>
          <p:cNvPr id="77" name="Google Shape;227;p33"/>
          <p:cNvCxnSpPr/>
          <p:nvPr/>
        </p:nvCxnSpPr>
        <p:spPr>
          <a:xfrm>
            <a:off x="-76320" y="149472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58C3945-43EC-BE3F-FFFE-FDE6F9CC32FB}"/>
              </a:ext>
            </a:extLst>
          </p:cNvPr>
          <p:cNvSpPr txBox="1"/>
          <p:nvPr/>
        </p:nvSpPr>
        <p:spPr>
          <a:xfrm>
            <a:off x="228599" y="3567544"/>
            <a:ext cx="3442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Arial (Body)"/>
                <a:ea typeface="Figtree"/>
              </a:rPr>
              <a:t>Project Overview</a:t>
            </a:r>
            <a:endParaRPr lang="tr-TR" b="1" dirty="0">
              <a:solidFill>
                <a:schemeClr val="dk1"/>
              </a:solidFill>
              <a:latin typeface="Arial (Body)"/>
              <a:ea typeface="Figtree"/>
            </a:endParaRPr>
          </a:p>
          <a:p>
            <a:pPr marL="342900" indent="-342900">
              <a:buFont typeface="+mj-lt"/>
              <a:buAutoNum type="arabicPeriod"/>
            </a:pPr>
            <a:r>
              <a:rPr lang="tr-TR" b="1" dirty="0" err="1">
                <a:solidFill>
                  <a:schemeClr val="dk1"/>
                </a:solidFill>
                <a:latin typeface="Arial (Body)"/>
                <a:ea typeface="Figtree"/>
              </a:rPr>
              <a:t>System</a:t>
            </a:r>
            <a:r>
              <a:rPr lang="tr-TR" b="1" dirty="0">
                <a:solidFill>
                  <a:schemeClr val="dk1"/>
                </a:solidFill>
                <a:latin typeface="Arial (Body)"/>
                <a:ea typeface="Figtree"/>
              </a:rPr>
              <a:t> 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Arial (Body)"/>
                <a:ea typeface="Figtree"/>
              </a:rPr>
              <a:t>Core Features</a:t>
            </a:r>
            <a:endParaRPr lang="tr-TR" b="1" dirty="0">
              <a:solidFill>
                <a:schemeClr val="dk1"/>
              </a:solidFill>
              <a:latin typeface="Arial (Body)"/>
              <a:ea typeface="Figtree"/>
            </a:endParaRPr>
          </a:p>
          <a:p>
            <a:pPr marL="342900" indent="-342900">
              <a:buFont typeface="+mj-lt"/>
              <a:buAutoNum type="arabicPeriod"/>
            </a:pPr>
            <a:r>
              <a:rPr lang="tr-TR" b="1" dirty="0">
                <a:solidFill>
                  <a:schemeClr val="dk1"/>
                </a:solidFill>
                <a:latin typeface="Arial (Body)"/>
                <a:ea typeface="Figtree"/>
              </a:rPr>
              <a:t>UI </a:t>
            </a:r>
            <a:r>
              <a:rPr lang="en-US" b="1" dirty="0">
                <a:solidFill>
                  <a:schemeClr val="dk1"/>
                </a:solidFill>
                <a:latin typeface="Arial (Body)"/>
                <a:ea typeface="Figtree"/>
              </a:rPr>
              <a:t>and Extensions</a:t>
            </a:r>
            <a:endParaRPr lang="tr-TR" b="1" dirty="0">
              <a:solidFill>
                <a:schemeClr val="dk1"/>
              </a:solidFill>
              <a:latin typeface="Arial (Body)"/>
              <a:ea typeface="Figtree"/>
            </a:endParaRPr>
          </a:p>
          <a:p>
            <a:pPr marL="342900" indent="-342900">
              <a:buFont typeface="+mj-lt"/>
              <a:buAutoNum type="arabicPeriod"/>
            </a:pPr>
            <a:endParaRPr lang="en-US" b="1" dirty="0">
              <a:latin typeface="Arial (Body)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76239" y="3067200"/>
            <a:ext cx="5822433" cy="1875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Figtree"/>
              </a:rPr>
              <a:t>Project Overview</a:t>
            </a:r>
            <a:endParaRPr lang="fr-FR" sz="3500" b="0" u="none" strike="noStrike" dirty="0">
              <a:solidFill>
                <a:schemeClr val="dk1"/>
              </a:solidFill>
              <a:effectLst/>
              <a:uFillTx/>
              <a:latin typeface="Arial (Body)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7010280" y="1609560"/>
            <a:ext cx="1266480" cy="1266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60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Figtree"/>
              </a:rPr>
              <a:t>01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80" name="Google Shape;220;p32"/>
          <p:cNvCxnSpPr/>
          <p:nvPr/>
        </p:nvCxnSpPr>
        <p:spPr>
          <a:xfrm>
            <a:off x="-76320" y="294300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237960" y="228600"/>
            <a:ext cx="8686440" cy="818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5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Figtree"/>
              </a:rPr>
              <a:t>Project Goal</a:t>
            </a:r>
            <a:endParaRPr lang="fr-FR" sz="2500" b="0" u="none" strike="noStrike" dirty="0">
              <a:solidFill>
                <a:schemeClr val="dk1"/>
              </a:solidFill>
              <a:effectLst/>
              <a:uFillTx/>
              <a:latin typeface="Arial (Body)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228600" y="1371600"/>
            <a:ext cx="3695400" cy="3543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2500"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The projects primary objective is to develop a </a:t>
            </a:r>
            <a:r>
              <a:rPr lang="en-US" sz="1400" b="1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P2P chat application</a:t>
            </a: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 where users communicate directly without central servers. It focuses on enabling discovery and messaging within a local network and aims to provide practical exposure to </a:t>
            </a:r>
            <a:r>
              <a:rPr lang="en-US" sz="1400" b="1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network programming</a:t>
            </a: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 and distributed system concepts.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The application will support multiple users exchanging messages in real time across connected devices.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</p:txBody>
      </p:sp>
      <p:cxnSp>
        <p:nvCxnSpPr>
          <p:cNvPr id="84" name="Google Shape;213;p31"/>
          <p:cNvCxnSpPr/>
          <p:nvPr/>
        </p:nvCxnSpPr>
        <p:spPr>
          <a:xfrm>
            <a:off x="-76320" y="112644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F8BF7CC-1241-19E7-6989-757A52240354}"/>
              </a:ext>
            </a:extLst>
          </p:cNvPr>
          <p:cNvSpPr txBox="1"/>
          <p:nvPr/>
        </p:nvSpPr>
        <p:spPr>
          <a:xfrm>
            <a:off x="4258492" y="1371600"/>
            <a:ext cx="465690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Scope:</a:t>
            </a: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Decentralized 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Socket Programming (Low-level networking)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Concurrent data processing using Multi-threading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Hybrid use of TCP and UDP protocols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47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3600" dirty="0"/>
              <a:t>Technologies and Libraries Used</a:t>
            </a:r>
            <a:endParaRPr lang="fr-FR" sz="35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228600" y="1733400"/>
            <a:ext cx="6372000" cy="3180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r>
              <a:rPr lang="en-US" sz="1600" b="1" dirty="0">
                <a:latin typeface="Arial (Body)"/>
              </a:rPr>
              <a:t>Language:</a:t>
            </a:r>
            <a:r>
              <a:rPr lang="en-US" sz="1600" dirty="0">
                <a:latin typeface="Arial (Body)"/>
              </a:rPr>
              <a:t> Python 3</a:t>
            </a:r>
            <a:endParaRPr lang="tr-TR" sz="1600" dirty="0">
              <a:latin typeface="Arial (Body)"/>
            </a:endParaRPr>
          </a:p>
          <a:p>
            <a:endParaRPr lang="en-US" sz="1600" dirty="0">
              <a:latin typeface="Arial (Body)"/>
            </a:endParaRPr>
          </a:p>
          <a:p>
            <a:r>
              <a:rPr lang="en-US" sz="1600" b="1" dirty="0">
                <a:latin typeface="Arial (Body)"/>
              </a:rPr>
              <a:t>Libraries:</a:t>
            </a:r>
            <a:r>
              <a:rPr lang="en-US" sz="1600" dirty="0">
                <a:latin typeface="Arial (Body)"/>
              </a:rPr>
              <a:t> Only Standard Libraries were used</a:t>
            </a:r>
            <a:br>
              <a:rPr lang="en-US" sz="1600" dirty="0">
                <a:latin typeface="Arial (Body)"/>
              </a:rPr>
            </a:br>
            <a:r>
              <a:rPr lang="en-US" sz="1600" dirty="0">
                <a:latin typeface="Arial (Body)"/>
              </a:rPr>
              <a:t>(No third-party tools such as </a:t>
            </a:r>
            <a:r>
              <a:rPr lang="en-US" sz="1600" b="1" dirty="0" err="1">
                <a:latin typeface="Arial (Body)"/>
              </a:rPr>
              <a:t>ZeroMQ</a:t>
            </a:r>
            <a:r>
              <a:rPr lang="en-US" sz="1600" dirty="0">
                <a:latin typeface="Arial (Body)"/>
              </a:rPr>
              <a:t> or </a:t>
            </a:r>
            <a:r>
              <a:rPr lang="en-US" sz="1600" b="1" dirty="0">
                <a:latin typeface="Arial (Body)"/>
              </a:rPr>
              <a:t>Socket.IO</a:t>
            </a:r>
            <a:r>
              <a:rPr lang="en-US" sz="1600" dirty="0">
                <a:latin typeface="Arial (Body)"/>
              </a:rPr>
              <a:t> — everything was implemented </a:t>
            </a:r>
            <a:r>
              <a:rPr lang="en-US" sz="1600" i="1" dirty="0">
                <a:latin typeface="Arial (Body)"/>
              </a:rPr>
              <a:t>from scratch</a:t>
            </a:r>
            <a:r>
              <a:rPr lang="en-US" sz="1600" dirty="0">
                <a:latin typeface="Arial (Body)"/>
              </a:rPr>
              <a:t>)</a:t>
            </a:r>
            <a:endParaRPr lang="tr-TR" sz="1600" dirty="0">
              <a:latin typeface="Arial (Body)"/>
            </a:endParaRPr>
          </a:p>
          <a:p>
            <a:endParaRPr lang="en-US" sz="1600" dirty="0">
              <a:latin typeface="Arial (Body)"/>
            </a:endParaRPr>
          </a:p>
          <a:p>
            <a:r>
              <a:rPr lang="en-US" sz="1600" b="1" dirty="0">
                <a:latin typeface="Arial (Body)"/>
              </a:rPr>
              <a:t>socket:</a:t>
            </a:r>
            <a:r>
              <a:rPr lang="en-US" sz="1600" dirty="0">
                <a:latin typeface="Arial (Body)"/>
              </a:rPr>
              <a:t> Network communication</a:t>
            </a:r>
            <a:endParaRPr lang="tr-TR" sz="1600" dirty="0">
              <a:latin typeface="Arial (Body)"/>
            </a:endParaRPr>
          </a:p>
          <a:p>
            <a:endParaRPr lang="en-US" sz="1600" dirty="0">
              <a:latin typeface="Arial (Body)"/>
            </a:endParaRPr>
          </a:p>
          <a:p>
            <a:r>
              <a:rPr lang="en-US" sz="1600" b="1" dirty="0">
                <a:latin typeface="Arial (Body)"/>
              </a:rPr>
              <a:t>threading:</a:t>
            </a:r>
            <a:r>
              <a:rPr lang="en-US" sz="1600" dirty="0">
                <a:latin typeface="Arial (Body)"/>
              </a:rPr>
              <a:t> Background listening without freezing the GUI</a:t>
            </a:r>
            <a:endParaRPr lang="tr-TR" sz="1600" dirty="0">
              <a:latin typeface="Arial (Body)"/>
            </a:endParaRPr>
          </a:p>
          <a:p>
            <a:endParaRPr lang="en-US" sz="1600" dirty="0">
              <a:latin typeface="Arial (Body)"/>
            </a:endParaRPr>
          </a:p>
          <a:p>
            <a:r>
              <a:rPr lang="en-US" sz="1600" b="1" dirty="0" err="1">
                <a:latin typeface="Arial (Body)"/>
              </a:rPr>
              <a:t>json</a:t>
            </a:r>
            <a:r>
              <a:rPr lang="en-US" sz="1600" b="1" dirty="0">
                <a:latin typeface="Arial (Body)"/>
              </a:rPr>
              <a:t>:</a:t>
            </a:r>
            <a:r>
              <a:rPr lang="en-US" sz="1600" dirty="0">
                <a:latin typeface="Arial (Body)"/>
              </a:rPr>
              <a:t> Data packaging and protocol structure</a:t>
            </a:r>
            <a:endParaRPr lang="tr-TR" sz="1600" dirty="0">
              <a:latin typeface="Arial (Body)"/>
            </a:endParaRPr>
          </a:p>
          <a:p>
            <a:endParaRPr lang="en-US" sz="1600" dirty="0">
              <a:latin typeface="Arial (Body)"/>
            </a:endParaRPr>
          </a:p>
          <a:p>
            <a:r>
              <a:rPr lang="en-US" sz="1600" b="1" dirty="0" err="1">
                <a:latin typeface="Arial (Body)"/>
              </a:rPr>
              <a:t>tkinter</a:t>
            </a:r>
            <a:r>
              <a:rPr lang="en-US" sz="1600" b="1" dirty="0">
                <a:latin typeface="Arial (Body)"/>
              </a:rPr>
              <a:t>:</a:t>
            </a:r>
            <a:r>
              <a:rPr lang="en-US" sz="1600" dirty="0">
                <a:latin typeface="Arial (Body)"/>
              </a:rPr>
              <a:t> Graphical User Interface (GUI)</a:t>
            </a:r>
          </a:p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endParaRPr lang="en-US" sz="16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</p:txBody>
      </p:sp>
      <p:cxnSp>
        <p:nvCxnSpPr>
          <p:cNvPr id="87" name="Google Shape;227;p33"/>
          <p:cNvCxnSpPr/>
          <p:nvPr/>
        </p:nvCxnSpPr>
        <p:spPr>
          <a:xfrm>
            <a:off x="-76320" y="149472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1047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5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Figtree"/>
              </a:rPr>
              <a:t>Expected Result</a:t>
            </a:r>
            <a:endParaRPr lang="fr-FR" sz="3500" b="0" u="none" strike="noStrike" dirty="0">
              <a:solidFill>
                <a:schemeClr val="dk1"/>
              </a:solidFill>
              <a:effectLst/>
              <a:uFillTx/>
              <a:latin typeface="Arial (Body)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228600" y="1733400"/>
            <a:ext cx="6372000" cy="3180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Upon completion, users can easily launch the program to discover other peers on the same local network. The system will establish TCP connections directly between peers, enabling instant </a:t>
            </a: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message exchange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 without reliance on external servers.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endParaRPr lang="en-US" sz="14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This outcome demonstrates effective use of P2P communication protocols and network resource management.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</p:txBody>
      </p:sp>
      <p:cxnSp>
        <p:nvCxnSpPr>
          <p:cNvPr id="90" name="Google Shape;227;p33"/>
          <p:cNvCxnSpPr/>
          <p:nvPr/>
        </p:nvCxnSpPr>
        <p:spPr>
          <a:xfrm>
            <a:off x="-76320" y="149472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1B337-1AFA-C37C-B8BE-DC36EDFAE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>
            <a:extLst>
              <a:ext uri="{FF2B5EF4-FFF2-40B4-BE49-F238E27FC236}">
                <a16:creationId xmlns:a16="http://schemas.microsoft.com/office/drawing/2014/main" id="{62C44363-92AB-1739-40F2-856B9A63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239" y="3067200"/>
            <a:ext cx="5129706" cy="1875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3500" b="0" u="none" strike="noStrike" dirty="0" err="1">
                <a:solidFill>
                  <a:schemeClr val="dk1"/>
                </a:solidFill>
                <a:effectLst/>
                <a:uFillTx/>
                <a:latin typeface="Arial (Body)"/>
                <a:ea typeface="Figtree"/>
              </a:rPr>
              <a:t>System</a:t>
            </a:r>
            <a:r>
              <a:rPr lang="tr-TR" sz="35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Figtree"/>
              </a:rPr>
              <a:t> Architecture</a:t>
            </a:r>
            <a:endParaRPr lang="fr-FR" sz="3500" b="0" u="none" strike="noStrike" dirty="0">
              <a:solidFill>
                <a:schemeClr val="dk1"/>
              </a:solidFill>
              <a:effectLst/>
              <a:uFillTx/>
              <a:latin typeface="Arial (Body)"/>
            </a:endParaRPr>
          </a:p>
        </p:txBody>
      </p:sp>
      <p:sp>
        <p:nvSpPr>
          <p:cNvPr id="92" name="PlaceHolder 2">
            <a:extLst>
              <a:ext uri="{FF2B5EF4-FFF2-40B4-BE49-F238E27FC236}">
                <a16:creationId xmlns:a16="http://schemas.microsoft.com/office/drawing/2014/main" id="{4A5C8C94-A527-8C25-5DAB-31CA615E7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280" y="1609560"/>
            <a:ext cx="1266480" cy="1266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60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Figtree"/>
              </a:rPr>
              <a:t>02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93" name="Google Shape;220;p32">
            <a:extLst>
              <a:ext uri="{FF2B5EF4-FFF2-40B4-BE49-F238E27FC236}">
                <a16:creationId xmlns:a16="http://schemas.microsoft.com/office/drawing/2014/main" id="{FAA08F06-B208-4F44-0BA5-B827220AB003}"/>
              </a:ext>
            </a:extLst>
          </p:cNvPr>
          <p:cNvCxnSpPr/>
          <p:nvPr/>
        </p:nvCxnSpPr>
        <p:spPr>
          <a:xfrm>
            <a:off x="-76320" y="294300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</p:spTree>
    <p:extLst>
      <p:ext uri="{BB962C8B-B14F-4D97-AF65-F5344CB8AC3E}">
        <p14:creationId xmlns:p14="http://schemas.microsoft.com/office/powerpoint/2010/main" val="2622873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C89C9-5290-A9C3-D0DC-BD3EF6585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>
            <a:extLst>
              <a:ext uri="{FF2B5EF4-FFF2-40B4-BE49-F238E27FC236}">
                <a16:creationId xmlns:a16="http://schemas.microsoft.com/office/drawing/2014/main" id="{C525845E-CC40-3374-5A57-DD951A351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960" y="228600"/>
            <a:ext cx="8686440" cy="818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800" dirty="0"/>
              <a:t>Architectural Approach (P2P vs Client-Server)</a:t>
            </a:r>
            <a:endParaRPr lang="fr-FR" sz="25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3" name="PlaceHolder 2">
            <a:extLst>
              <a:ext uri="{FF2B5EF4-FFF2-40B4-BE49-F238E27FC236}">
                <a16:creationId xmlns:a16="http://schemas.microsoft.com/office/drawing/2014/main" id="{2F26AAC8-E4D9-F719-5518-C58F0630F84A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219600" y="1326505"/>
            <a:ext cx="3695400" cy="137174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400" b="1" dirty="0">
                <a:latin typeface="Arial (Body)"/>
              </a:rPr>
              <a:t>Traditional Client-Server Model:</a:t>
            </a:r>
            <a:br>
              <a:rPr lang="en-US" sz="1400" dirty="0">
                <a:latin typeface="Arial (Body)"/>
              </a:rPr>
            </a:br>
            <a:r>
              <a:rPr lang="en-US" sz="1400" dirty="0">
                <a:latin typeface="Arial (Body)"/>
              </a:rPr>
              <a:t>All messages are sent to a central server first and then forwarded to the target client. If the server fails, communication stops.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</p:txBody>
      </p:sp>
      <p:cxnSp>
        <p:nvCxnSpPr>
          <p:cNvPr id="84" name="Google Shape;213;p31">
            <a:extLst>
              <a:ext uri="{FF2B5EF4-FFF2-40B4-BE49-F238E27FC236}">
                <a16:creationId xmlns:a16="http://schemas.microsoft.com/office/drawing/2014/main" id="{B6BBFE09-DC77-C38C-9B6D-A1781F59EF2B}"/>
              </a:ext>
            </a:extLst>
          </p:cNvPr>
          <p:cNvCxnSpPr/>
          <p:nvPr/>
        </p:nvCxnSpPr>
        <p:spPr>
          <a:xfrm>
            <a:off x="-76320" y="112644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52E933E-2122-F3BD-87EB-DEEF349B2475}"/>
              </a:ext>
            </a:extLst>
          </p:cNvPr>
          <p:cNvSpPr txBox="1"/>
          <p:nvPr/>
        </p:nvSpPr>
        <p:spPr>
          <a:xfrm>
            <a:off x="3980109" y="1315056"/>
            <a:ext cx="494429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Peer-to-Peer</a:t>
            </a:r>
            <a:r>
              <a:rPr lang="tr-TR" sz="1400" b="1" dirty="0"/>
              <a:t> Model</a:t>
            </a:r>
            <a:r>
              <a:rPr lang="en-US" sz="1400" b="1" dirty="0"/>
              <a:t>:</a:t>
            </a:r>
            <a:endParaRPr lang="en-US" sz="1400" dirty="0"/>
          </a:p>
          <a:p>
            <a:pPr lvl="1"/>
            <a:r>
              <a:rPr lang="en-US" sz="1400" dirty="0"/>
              <a:t>Each device acts as both </a:t>
            </a:r>
            <a:r>
              <a:rPr lang="en-US" sz="1400" b="1" dirty="0"/>
              <a:t>Server and Client (Peer)</a:t>
            </a:r>
            <a:endParaRPr lang="en-US" sz="1400" dirty="0"/>
          </a:p>
          <a:p>
            <a:pPr lvl="1"/>
            <a:r>
              <a:rPr lang="en-US" sz="1400" b="1" dirty="0"/>
              <a:t>Server Role:</a:t>
            </a:r>
            <a:r>
              <a:rPr lang="en-US" sz="1400" dirty="0"/>
              <a:t> Listens for incoming connections (Listening Port: 5000)</a:t>
            </a:r>
          </a:p>
          <a:p>
            <a:pPr lvl="1"/>
            <a:r>
              <a:rPr lang="en-US" sz="1400" b="1" dirty="0"/>
              <a:t>Client Role:</a:t>
            </a:r>
            <a:r>
              <a:rPr lang="en-US" sz="1400" dirty="0"/>
              <a:t> Connects to other discovered devices</a:t>
            </a:r>
          </a:p>
          <a:p>
            <a:pPr lvl="1"/>
            <a:r>
              <a:rPr lang="en-US" sz="1400" dirty="0"/>
              <a:t>No </a:t>
            </a:r>
            <a:r>
              <a:rPr lang="en-US" sz="1400" b="1" dirty="0"/>
              <a:t>Single Point of Failure</a:t>
            </a:r>
            <a:endParaRPr lang="en-US" sz="1400" dirty="0"/>
          </a:p>
          <a:p>
            <a:endParaRPr lang="en-US" sz="1400" dirty="0"/>
          </a:p>
        </p:txBody>
      </p:sp>
      <p:pic>
        <p:nvPicPr>
          <p:cNvPr id="1026" name="Picture 2" descr="Client–server model - Wikipedia">
            <a:extLst>
              <a:ext uri="{FF2B5EF4-FFF2-40B4-BE49-F238E27FC236}">
                <a16:creationId xmlns:a16="http://schemas.microsoft.com/office/drawing/2014/main" id="{5C1573EE-E413-A063-B7B9-CDBDA7D27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11" y="3057071"/>
            <a:ext cx="3199963" cy="1919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562D6DE-604C-F001-C372-2354FA63A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7215" y="2390862"/>
            <a:ext cx="2852441" cy="294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347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8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237960" y="228600"/>
            <a:ext cx="8686440" cy="818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5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Figtree"/>
              </a:rPr>
              <a:t> Threading</a:t>
            </a:r>
            <a:endParaRPr lang="fr-FR" sz="2500" b="0" u="none" strike="noStrike" dirty="0">
              <a:solidFill>
                <a:schemeClr val="dk1"/>
              </a:solidFill>
              <a:effectLst/>
              <a:uFillTx/>
              <a:latin typeface="Arial (Body)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397287" y="1337322"/>
            <a:ext cx="3695400" cy="328645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2500"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To enable simultaneous sending and receiving of messages, the application utilizes </a:t>
            </a:r>
            <a:r>
              <a:rPr lang="en-US" sz="1400" b="1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threading</a:t>
            </a: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 for concurrency management. This ensures smooth, real-time communication without blocking user input or message processing. 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 (Body)"/>
                <a:ea typeface="Karla"/>
              </a:rPr>
              <a:t>By leveraging these Python concurrency models, the system efficiently handles multiple tasks and maintains responsiveness across peers during chat sessions.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 (Body)"/>
            </a:endParaRPr>
          </a:p>
        </p:txBody>
      </p:sp>
      <p:cxnSp>
        <p:nvCxnSpPr>
          <p:cNvPr id="103" name="Google Shape;213;p31"/>
          <p:cNvCxnSpPr/>
          <p:nvPr/>
        </p:nvCxnSpPr>
        <p:spPr>
          <a:xfrm>
            <a:off x="-76320" y="1126440"/>
            <a:ext cx="9302040" cy="360"/>
          </a:xfrm>
          <a:prstGeom prst="straightConnector1">
            <a:avLst/>
          </a:prstGeom>
          <a:ln w="9525">
            <a:solidFill>
              <a:srgbClr val="083C77"/>
            </a:solidFill>
            <a:round/>
          </a:ln>
        </p:spPr>
      </p:cxnSp>
      <p:pic>
        <p:nvPicPr>
          <p:cNvPr id="3" name="Picture 2" descr="A diagram of a task&#10;&#10;AI-generated content may be incorrect.">
            <a:extLst>
              <a:ext uri="{FF2B5EF4-FFF2-40B4-BE49-F238E27FC236}">
                <a16:creationId xmlns:a16="http://schemas.microsoft.com/office/drawing/2014/main" id="{7E830272-85EE-6109-03A3-2B207EBD5BC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EF3FE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3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10184" y="1989207"/>
            <a:ext cx="3265934" cy="2090198"/>
          </a:xfrm>
          <a:prstGeom prst="rect">
            <a:avLst/>
          </a:prstGeom>
          <a:solidFill>
            <a:srgbClr val="CDEBFB">
              <a:alpha val="64000"/>
            </a:srgbClr>
          </a:solidFill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ue Gradient by Slidesgo">
  <a:themeElements>
    <a:clrScheme name="Simple Light">
      <a:dk1>
        <a:srgbClr val="083C77"/>
      </a:dk1>
      <a:lt1>
        <a:srgbClr val="EBFCFF"/>
      </a:lt1>
      <a:dk2>
        <a:srgbClr val="083C77"/>
      </a:dk2>
      <a:lt2>
        <a:srgbClr val="9CE3E9"/>
      </a:lt2>
      <a:accent1>
        <a:srgbClr val="93C4E0"/>
      </a:accent1>
      <a:accent2>
        <a:srgbClr val="829E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83C7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828</Words>
  <Application>Microsoft Office PowerPoint</Application>
  <PresentationFormat>On-screen Show (16:9)</PresentationFormat>
  <Paragraphs>111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Arial (Body)</vt:lpstr>
      <vt:lpstr>Calibri</vt:lpstr>
      <vt:lpstr>Figtree</vt:lpstr>
      <vt:lpstr>Karla</vt:lpstr>
      <vt:lpstr>OpenSymbol</vt:lpstr>
      <vt:lpstr>Symbol</vt:lpstr>
      <vt:lpstr>Wingdings</vt:lpstr>
      <vt:lpstr>Blue Gradient by Slidesgo</vt:lpstr>
      <vt:lpstr>Slidesgo Final Pages</vt:lpstr>
      <vt:lpstr>P2P Chat Application</vt:lpstr>
      <vt:lpstr>Introduction</vt:lpstr>
      <vt:lpstr>Project Overview</vt:lpstr>
      <vt:lpstr>Project Goal</vt:lpstr>
      <vt:lpstr>Technologies and Libraries Used</vt:lpstr>
      <vt:lpstr>Expected Result</vt:lpstr>
      <vt:lpstr>System Architecture</vt:lpstr>
      <vt:lpstr>Architectural Approach (P2P vs Client-Server)</vt:lpstr>
      <vt:lpstr> Threading</vt:lpstr>
      <vt:lpstr>Core Features</vt:lpstr>
      <vt:lpstr>Peer Discovery via UDP Broadcast</vt:lpstr>
      <vt:lpstr>Communication via TCP Broadcast</vt:lpstr>
      <vt:lpstr>TCP Connection and JSON Protocol</vt:lpstr>
      <vt:lpstr>UI and Extensions  GUI Interface</vt:lpstr>
      <vt:lpstr>GUI - Graphical User Interface</vt:lpstr>
      <vt:lpstr>GUI EXAMPLE</vt:lpstr>
      <vt:lpstr>Testing on LAN Environment</vt:lpstr>
      <vt:lpstr>Testing on LAN Environment</vt:lpstr>
      <vt:lpstr>P2P Chat Application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DELL</dc:creator>
  <cp:lastModifiedBy>AHMET BAHA ÇEPNİ</cp:lastModifiedBy>
  <cp:revision>12</cp:revision>
  <dcterms:modified xsi:type="dcterms:W3CDTF">2025-12-16T21:48:36Z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2025-12-16T19:55:14Z</dcterms:created>
  <dc:creator>Unknown Creator</dc:creator>
  <dc:description/>
  <dc:language>en-US</dc:language>
  <cp:lastModifiedBy>Unknown Creator</cp:lastModifiedBy>
  <dcterms:modified xsi:type="dcterms:W3CDTF">2025-12-16T19:55:14Z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20</vt:r8>
  </property>
</Properties>
</file>